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notesMasterIdLst>
    <p:notesMasterId r:id="rId31"/>
  </p:notesMasterIdLst>
  <p:handoutMasterIdLst>
    <p:handoutMasterId r:id="rId32"/>
  </p:handoutMasterIdLst>
  <p:sldIdLst>
    <p:sldId id="1003" r:id="rId3"/>
    <p:sldId id="1330" r:id="rId4"/>
    <p:sldId id="1375" r:id="rId5"/>
    <p:sldId id="1376" r:id="rId6"/>
    <p:sldId id="1377" r:id="rId7"/>
    <p:sldId id="1378" r:id="rId8"/>
    <p:sldId id="1379" r:id="rId9"/>
    <p:sldId id="1380" r:id="rId10"/>
    <p:sldId id="1381" r:id="rId11"/>
    <p:sldId id="1382" r:id="rId12"/>
    <p:sldId id="1383" r:id="rId13"/>
    <p:sldId id="1374" r:id="rId14"/>
    <p:sldId id="1384" r:id="rId15"/>
    <p:sldId id="1386" r:id="rId16"/>
    <p:sldId id="1389" r:id="rId17"/>
    <p:sldId id="1390" r:id="rId18"/>
    <p:sldId id="1401" r:id="rId19"/>
    <p:sldId id="1402" r:id="rId20"/>
    <p:sldId id="1403" r:id="rId21"/>
    <p:sldId id="1391" r:id="rId22"/>
    <p:sldId id="1392" r:id="rId23"/>
    <p:sldId id="1394" r:id="rId24"/>
    <p:sldId id="1400" r:id="rId25"/>
    <p:sldId id="1395" r:id="rId26"/>
    <p:sldId id="1405" r:id="rId27"/>
    <p:sldId id="1407" r:id="rId28"/>
    <p:sldId id="1396" r:id="rId29"/>
    <p:sldId id="1408" r:id="rId30"/>
  </p:sldIdLst>
  <p:sldSz cx="12192000" cy="6858000"/>
  <p:notesSz cx="6858000" cy="9144000"/>
  <p:custShowLst>
    <p:custShow name="Vlastní prezentace 1" id="0">
      <p:sldLst>
        <p:sld r:id="rId3"/>
      </p:sldLst>
    </p:custShow>
  </p:custShow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FF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472" autoAdjust="0"/>
    <p:restoredTop sz="86353" autoAdjust="0"/>
  </p:normalViewPr>
  <p:slideViewPr>
    <p:cSldViewPr>
      <p:cViewPr>
        <p:scale>
          <a:sx n="87" d="100"/>
          <a:sy n="87" d="100"/>
        </p:scale>
        <p:origin x="90" y="3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36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50486-6C7E-4F1F-AA40-BE6E93B7B383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C5F0-C9D3-4E9A-A6D0-6C780525F47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F1D1F-4890-42CC-942C-1AE076068294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D1FBE-BFF2-49CE-B73F-B81350D2DD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D1FBE-BFF2-49CE-B73F-B81350D2DD7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3306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D1FBE-BFF2-49CE-B73F-B81350D2DD7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3531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D1FBE-BFF2-49CE-B73F-B81350D2DD7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1333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D1FBE-BFF2-49CE-B73F-B81350D2DD7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2948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D1FBE-BFF2-49CE-B73F-B81350D2DD7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2189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D1FBE-BFF2-49CE-B73F-B81350D2DD7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345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D1FBE-BFF2-49CE-B73F-B81350D2DD7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6167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3506756-1137-4E99-B616-5E6544711969}" type="datetimeFigureOut">
              <a:rPr lang="cs-CZ" smtClean="0"/>
              <a:pPr>
                <a:defRPr/>
              </a:pPr>
              <a:t>1.1.2016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863CEF-15DD-4A89-9597-B76A402C9B1A}" type="slidenum">
              <a:rPr lang="cs-CZ" smtClean="0">
                <a:solidFill>
                  <a:srgbClr val="FF99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990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506756-1137-4E99-B616-5E6544711969}" type="datetimeFigureOut">
              <a:rPr lang="cs-CZ" smtClean="0"/>
              <a:pPr>
                <a:defRPr/>
              </a:pPr>
              <a:t>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863CEF-15DD-4A89-9597-B76A402C9B1A}" type="slidenum">
              <a:rPr lang="cs-CZ" smtClean="0">
                <a:solidFill>
                  <a:srgbClr val="FF99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990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506756-1137-4E99-B616-5E6544711969}" type="datetimeFigureOut">
              <a:rPr lang="cs-CZ" smtClean="0"/>
              <a:pPr>
                <a:defRPr/>
              </a:pPr>
              <a:t>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863CEF-15DD-4A89-9597-B76A402C9B1A}" type="slidenum">
              <a:rPr lang="cs-CZ" smtClean="0">
                <a:solidFill>
                  <a:srgbClr val="FF99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990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506756-1137-4E99-B616-5E6544711969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863CEF-15DD-4A89-9597-B76A402C9B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06756-1137-4E99-B616-5E6544711969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63CEF-15DD-4A89-9597-B76A402C9B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06756-1137-4E99-B616-5E6544711969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63CEF-15DD-4A89-9597-B76A402C9B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06756-1137-4E99-B616-5E6544711969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63CEF-15DD-4A89-9597-B76A402C9B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06756-1137-4E99-B616-5E6544711969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63CEF-15DD-4A89-9597-B76A402C9B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06756-1137-4E99-B616-5E6544711969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63CEF-15DD-4A89-9597-B76A402C9B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06756-1137-4E99-B616-5E6544711969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63CEF-15DD-4A89-9597-B76A402C9B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F3506756-1137-4E99-B616-5E6544711969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63CEF-15DD-4A89-9597-B76A402C9B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506756-1137-4E99-B616-5E6544711969}" type="datetimeFigureOut">
              <a:rPr lang="cs-CZ" smtClean="0"/>
              <a:pPr>
                <a:defRPr/>
              </a:pPr>
              <a:t>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863CEF-15DD-4A89-9597-B76A402C9B1A}" type="slidenum">
              <a:rPr lang="cs-CZ" smtClean="0">
                <a:solidFill>
                  <a:srgbClr val="FF99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FF9900">
                  <a:shade val="75000"/>
                </a:srgbClr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506756-1137-4E99-B616-5E6544711969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863CEF-15DD-4A89-9597-B76A402C9B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06756-1137-4E99-B616-5E6544711969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63CEF-15DD-4A89-9597-B76A402C9B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506756-1137-4E99-B616-5E6544711969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63CEF-15DD-4A89-9597-B76A402C9B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6756-1137-4E99-B616-5E6544711969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815584" y="1026379"/>
            <a:ext cx="609600" cy="4413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>
            <a:lvl1pPr marL="274320" indent="-274320">
              <a:buSzPct val="130000"/>
              <a:buFont typeface="Arial" panose="020B0604020202020204" pitchFamily="34" charset="0"/>
              <a:buChar char="•"/>
              <a:defRPr sz="2400" baseline="0">
                <a:latin typeface="+mn-lt"/>
              </a:defRPr>
            </a:lvl1pPr>
            <a:lvl2pPr>
              <a:buFont typeface="Wingdings" pitchFamily="2" charset="2"/>
              <a:buChar char="Ø"/>
              <a:defRPr sz="2300" baseline="0"/>
            </a:lvl2pPr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506756-1137-4E99-B616-5E6544711969}" type="datetimeFigureOut">
              <a:rPr lang="cs-CZ" smtClean="0"/>
              <a:pPr>
                <a:defRPr/>
              </a:pPr>
              <a:t>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863CEF-15DD-4A89-9597-B76A402C9B1A}" type="slidenum">
              <a:rPr lang="cs-CZ" smtClean="0">
                <a:solidFill>
                  <a:srgbClr val="FF99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9900">
                  <a:shade val="75000"/>
                </a:srgbClr>
              </a:solidFill>
            </a:endParaRPr>
          </a:p>
        </p:txBody>
      </p:sp>
      <p:sp>
        <p:nvSpPr>
          <p:cNvPr id="7" name="Dvojitá šipk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506756-1137-4E99-B616-5E6544711969}" type="datetimeFigureOut">
              <a:rPr lang="cs-CZ" smtClean="0"/>
              <a:pPr>
                <a:defRPr/>
              </a:pPr>
              <a:t>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863CEF-15DD-4A89-9597-B76A402C9B1A}" type="slidenum">
              <a:rPr lang="cs-CZ" smtClean="0">
                <a:solidFill>
                  <a:srgbClr val="FF99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9900">
                  <a:shade val="75000"/>
                </a:srgbClr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506756-1137-4E99-B616-5E6544711969}" type="datetimeFigureOut">
              <a:rPr lang="cs-CZ" smtClean="0"/>
              <a:pPr>
                <a:defRPr/>
              </a:pPr>
              <a:t>1.1.2016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863CEF-15DD-4A89-9597-B76A402C9B1A}" type="slidenum">
              <a:rPr lang="cs-CZ" smtClean="0">
                <a:solidFill>
                  <a:srgbClr val="FF99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990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506756-1137-4E99-B616-5E6544711969}" type="datetimeFigureOut">
              <a:rPr lang="cs-CZ" smtClean="0"/>
              <a:pPr>
                <a:defRPr/>
              </a:pPr>
              <a:t>1.1.2016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863CEF-15DD-4A89-9597-B76A402C9B1A}" type="slidenum">
              <a:rPr lang="cs-CZ" smtClean="0">
                <a:solidFill>
                  <a:srgbClr val="FF99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9900">
                  <a:shade val="75000"/>
                </a:srgbClr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506756-1137-4E99-B616-5E6544711969}" type="datetimeFigureOut">
              <a:rPr lang="cs-CZ" smtClean="0"/>
              <a:pPr>
                <a:defRPr/>
              </a:pPr>
              <a:t>1.1.2016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863CEF-15DD-4A89-9597-B76A402C9B1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pPr>
              <a:defRPr/>
            </a:pPr>
            <a:fld id="{F3506756-1137-4E99-B616-5E6544711969}" type="datetimeFigureOut">
              <a:rPr lang="cs-CZ" smtClean="0"/>
              <a:pPr>
                <a:defRPr/>
              </a:pPr>
              <a:t>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863CEF-15DD-4A89-9597-B76A402C9B1A}" type="slidenum">
              <a:rPr lang="cs-CZ" smtClean="0">
                <a:solidFill>
                  <a:srgbClr val="FF99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990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3506756-1137-4E99-B616-5E6544711969}" type="datetimeFigureOut">
              <a:rPr lang="cs-CZ" smtClean="0"/>
              <a:pPr>
                <a:defRPr/>
              </a:pPr>
              <a:t>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C863CEF-15DD-4A89-9597-B76A402C9B1A}" type="slidenum">
              <a:rPr lang="cs-CZ" smtClean="0">
                <a:solidFill>
                  <a:srgbClr val="FF99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9900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3506756-1137-4E99-B616-5E6544711969}" type="datetimeFigureOut">
              <a:rPr lang="cs-CZ" smtClean="0"/>
              <a:pPr>
                <a:defRPr/>
              </a:pPr>
              <a:t>1.1.2016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C863CEF-15DD-4A89-9597-B76A402C9B1A}" type="slidenum">
              <a:rPr lang="cs-CZ" smtClean="0">
                <a:solidFill>
                  <a:srgbClr val="FF99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990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506756-1137-4E99-B616-5E6544711969}" type="datetimeFigureOut">
              <a:rPr lang="cs-CZ" smtClean="0"/>
              <a:pPr/>
              <a:t>1.1.2016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863CEF-15DD-4A89-9597-B76A402C9B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79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eelektronicky.cz/" TargetMode="External"/><Relationship Id="rId2" Type="http://schemas.openxmlformats.org/officeDocument/2006/relationships/hyperlink" Target="http://mfwwwit-1.mfcr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7408" y="548680"/>
            <a:ext cx="10513168" cy="2376264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rgbClr val="FF0000"/>
                </a:solidFill>
              </a:rPr>
              <a:t>Jak na kontrolní </a:t>
            </a:r>
            <a:r>
              <a:rPr lang="cs-CZ" sz="5400" dirty="0" smtClean="0">
                <a:solidFill>
                  <a:srgbClr val="FF0000"/>
                </a:solidFill>
              </a:rPr>
              <a:t>hlášení (KH) 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608856" y="3573016"/>
            <a:ext cx="6400800" cy="262582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 Narrow" pitchFamily="34" charset="0"/>
              </a:rPr>
              <a:t>Ing. Zdeněk Šťastný</a:t>
            </a:r>
          </a:p>
          <a:p>
            <a:pPr algn="ctr"/>
            <a:r>
              <a:rPr lang="cs-CZ" sz="2400" b="1" dirty="0" smtClean="0">
                <a:latin typeface="Arial Narrow" pitchFamily="34" charset="0"/>
              </a:rPr>
              <a:t>                   			 daňový poradce</a:t>
            </a:r>
          </a:p>
          <a:p>
            <a:pPr algn="l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0"/>
    </mc:Choice>
    <mc:Fallback>
      <p:transition spd="slow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07368" y="188644"/>
            <a:ext cx="1123324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C00000"/>
              </a:buClr>
              <a:buSzPct val="85000"/>
              <a:buFont typeface="Wingdings 2"/>
              <a:buChar char=""/>
            </a:pPr>
            <a:endParaRPr lang="cs-CZ" sz="2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C00000"/>
              </a:buClr>
              <a:buSzPct val="85000"/>
            </a:pPr>
            <a:endParaRPr lang="cs-CZ" sz="2400" dirty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C00000"/>
              </a:buClr>
              <a:buSzPct val="85000"/>
              <a:buFont typeface="Wingdings 2"/>
              <a:buChar char=""/>
            </a:pPr>
            <a:endParaRPr lang="cs-CZ" sz="24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772816"/>
            <a:ext cx="115686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652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484784"/>
            <a:ext cx="11477544" cy="4614264"/>
          </a:xfrm>
        </p:spPr>
        <p:txBody>
          <a:bodyPr>
            <a:normAutofit fontScale="92500" lnSpcReduction="10000"/>
          </a:bodyPr>
          <a:lstStyle/>
          <a:p>
            <a:endParaRPr lang="cs-CZ" sz="2500" dirty="0" smtClean="0"/>
          </a:p>
          <a:p>
            <a:endParaRPr lang="cs-CZ" sz="2500" dirty="0" smtClean="0"/>
          </a:p>
          <a:p>
            <a:r>
              <a:rPr lang="cs-CZ" sz="2500" dirty="0" smtClean="0"/>
              <a:t>Nyní již budeme vyplňovat příslušné oddíly kontrolního hlášení</a:t>
            </a:r>
          </a:p>
          <a:p>
            <a:endParaRPr lang="cs-CZ" sz="500" dirty="0" smtClean="0"/>
          </a:p>
          <a:p>
            <a:r>
              <a:rPr lang="cs-CZ" sz="2500" dirty="0" smtClean="0"/>
              <a:t>Viz jednoduchý příklad</a:t>
            </a:r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i="1" dirty="0" smtClean="0"/>
              <a:t>vlastní obsah KH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1435804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Poskytnutí služeb</a:t>
            </a:r>
          </a:p>
          <a:p>
            <a:endParaRPr lang="cs-CZ" sz="500" dirty="0"/>
          </a:p>
          <a:p>
            <a:r>
              <a:rPr lang="cs-CZ" sz="2400" dirty="0"/>
              <a:t>měsíční </a:t>
            </a:r>
            <a:r>
              <a:rPr lang="cs-CZ" sz="2400" dirty="0" smtClean="0"/>
              <a:t>plátce</a:t>
            </a:r>
          </a:p>
          <a:p>
            <a:endParaRPr lang="cs-CZ" sz="500" dirty="0"/>
          </a:p>
          <a:p>
            <a:r>
              <a:rPr lang="cs-CZ" sz="2400" dirty="0"/>
              <a:t>prodej v </a:t>
            </a:r>
            <a:r>
              <a:rPr lang="cs-CZ" sz="2400" dirty="0" smtClean="0"/>
              <a:t>základní sazbě 21 </a:t>
            </a:r>
            <a:r>
              <a:rPr lang="cs-CZ" sz="2400" dirty="0"/>
              <a:t>%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i="1" dirty="0" smtClean="0"/>
              <a:t> Příklad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32256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81331"/>
            <a:ext cx="10972800" cy="5260037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 smtClean="0"/>
              <a:t>za 01/2016 došlo ke dvěma prodejům osobám, které vystupují jako osoby povinné k dani – to dali najevo tím, že požádali o řádný daňový doklad, tj. sdělili příslušné údaje pro jeho vyplnění (zejména </a:t>
            </a:r>
            <a:r>
              <a:rPr lang="cs-CZ" sz="2800" dirty="0"/>
              <a:t>své </a:t>
            </a:r>
            <a:r>
              <a:rPr lang="cs-CZ" sz="2800" dirty="0" smtClean="0"/>
              <a:t>DIČ - daňové </a:t>
            </a:r>
            <a:r>
              <a:rPr lang="cs-CZ" sz="2800" dirty="0"/>
              <a:t>identifikační číslo</a:t>
            </a:r>
            <a:r>
              <a:rPr lang="cs-CZ" sz="2800" dirty="0" smtClean="0"/>
              <a:t>). </a:t>
            </a:r>
          </a:p>
          <a:p>
            <a:endParaRPr lang="cs-CZ" sz="600" dirty="0"/>
          </a:p>
          <a:p>
            <a:r>
              <a:rPr lang="cs-CZ" sz="2800" dirty="0" smtClean="0"/>
              <a:t>1. prodej služeb se uskuteční  8.1.2016 za 24.200,- Kč (20.000 základ daně + 4.200 DPH), kupujícím </a:t>
            </a:r>
            <a:r>
              <a:rPr lang="cs-CZ" sz="2800" dirty="0"/>
              <a:t>je podnikatel s DIČ </a:t>
            </a:r>
            <a:r>
              <a:rPr lang="cs-CZ" sz="2800" dirty="0" smtClean="0"/>
              <a:t>48056375 a daňový doklad má evidenční číslo 0012016</a:t>
            </a:r>
          </a:p>
          <a:p>
            <a:endParaRPr lang="cs-CZ" sz="600" dirty="0" smtClean="0"/>
          </a:p>
          <a:p>
            <a:r>
              <a:rPr lang="cs-CZ" sz="2800" dirty="0" smtClean="0"/>
              <a:t>2. </a:t>
            </a:r>
            <a:r>
              <a:rPr lang="cs-CZ" sz="2800" dirty="0"/>
              <a:t>prodej se uskuteční  </a:t>
            </a:r>
            <a:r>
              <a:rPr lang="cs-CZ" sz="2800" dirty="0" smtClean="0"/>
              <a:t>28.1.2016 </a:t>
            </a:r>
            <a:r>
              <a:rPr lang="cs-CZ" sz="2800" dirty="0"/>
              <a:t>za </a:t>
            </a:r>
            <a:r>
              <a:rPr lang="cs-CZ" sz="2800" dirty="0" smtClean="0"/>
              <a:t>48.400</a:t>
            </a:r>
            <a:r>
              <a:rPr lang="cs-CZ" sz="2800" dirty="0"/>
              <a:t>,- Kč </a:t>
            </a:r>
            <a:r>
              <a:rPr lang="cs-CZ" sz="2800" dirty="0" smtClean="0"/>
              <a:t>(40.000 </a:t>
            </a:r>
            <a:r>
              <a:rPr lang="cs-CZ" sz="2800" dirty="0"/>
              <a:t>základ daně + </a:t>
            </a:r>
            <a:r>
              <a:rPr lang="cs-CZ" sz="2800" dirty="0" smtClean="0"/>
              <a:t>8.400 </a:t>
            </a:r>
            <a:r>
              <a:rPr lang="cs-CZ" sz="2800" dirty="0"/>
              <a:t>DPH), kupujícím je podnikatel s DIČ </a:t>
            </a:r>
            <a:r>
              <a:rPr lang="cs-CZ" sz="2800" dirty="0" smtClean="0"/>
              <a:t>43366228 </a:t>
            </a:r>
            <a:r>
              <a:rPr lang="cs-CZ" sz="2800" dirty="0"/>
              <a:t>a daňový doklad má evidenční číslo </a:t>
            </a:r>
            <a:r>
              <a:rPr lang="cs-CZ" sz="2800" dirty="0" smtClean="0"/>
              <a:t>0022016</a:t>
            </a:r>
            <a:endParaRPr lang="cs-CZ" sz="2800" dirty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b="1" i="1" dirty="0" smtClean="0"/>
              <a:t>Poskytnutí služby – plnění nad 10 tis. Kč </a:t>
            </a:r>
            <a:endParaRPr lang="cs-CZ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207469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2420888"/>
            <a:ext cx="109728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95400" y="1556792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kontrolním hlášení je nutné údaje o prodejích vykázat oddíle A.4.:</a:t>
            </a:r>
          </a:p>
        </p:txBody>
      </p:sp>
    </p:spTree>
    <p:extLst>
      <p:ext uri="{BB962C8B-B14F-4D97-AF65-F5344CB8AC3E}">
        <p14:creationId xmlns:p14="http://schemas.microsoft.com/office/powerpoint/2010/main" xmlns="" val="317607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81331"/>
            <a:ext cx="10972800" cy="53766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v daňovém přiznání za 01/2016 uplatní plátce odpočet daně ze tří daňových dokladů od dodavatele DIČ 70761159:</a:t>
            </a:r>
          </a:p>
          <a:p>
            <a:pPr marL="0" indent="0">
              <a:buNone/>
            </a:pPr>
            <a:endParaRPr lang="cs-CZ" sz="2500" dirty="0" smtClean="0"/>
          </a:p>
          <a:p>
            <a:r>
              <a:rPr lang="cs-CZ" sz="2500" dirty="0" smtClean="0"/>
              <a:t>daňový doklad evidenční číslo FV-008/2016, DUZP 5.1.2016, základ daně 30.000 Kč, DPH 6.300 Kč, sazba 21%</a:t>
            </a:r>
          </a:p>
          <a:p>
            <a:endParaRPr lang="cs-CZ" sz="600" dirty="0" smtClean="0"/>
          </a:p>
          <a:p>
            <a:r>
              <a:rPr lang="cs-CZ" sz="2500" dirty="0"/>
              <a:t>daňový doklad evidenční číslo </a:t>
            </a:r>
            <a:r>
              <a:rPr lang="cs-CZ" sz="2500" dirty="0" smtClean="0"/>
              <a:t>FV-012/2016</a:t>
            </a:r>
            <a:r>
              <a:rPr lang="cs-CZ" sz="2500" dirty="0"/>
              <a:t>, DUZP </a:t>
            </a:r>
            <a:r>
              <a:rPr lang="cs-CZ" sz="2500" dirty="0" smtClean="0"/>
              <a:t>15.1.2016</a:t>
            </a:r>
            <a:r>
              <a:rPr lang="cs-CZ" sz="2500" dirty="0"/>
              <a:t>, základ daně </a:t>
            </a:r>
            <a:r>
              <a:rPr lang="cs-CZ" sz="2500" dirty="0" smtClean="0"/>
              <a:t>10.000 </a:t>
            </a:r>
            <a:r>
              <a:rPr lang="cs-CZ" sz="2500" dirty="0"/>
              <a:t>Kč, DPH </a:t>
            </a:r>
            <a:r>
              <a:rPr lang="cs-CZ" sz="2500" dirty="0" smtClean="0"/>
              <a:t>1.500 Kč, sazba 15%</a:t>
            </a:r>
          </a:p>
          <a:p>
            <a:endParaRPr lang="cs-CZ" sz="700" dirty="0" smtClean="0"/>
          </a:p>
          <a:p>
            <a:r>
              <a:rPr lang="cs-CZ" sz="2500" dirty="0"/>
              <a:t>daňový doklad evidenční číslo </a:t>
            </a:r>
            <a:r>
              <a:rPr lang="cs-CZ" sz="2500" dirty="0" smtClean="0"/>
              <a:t>FV-022/2016</a:t>
            </a:r>
            <a:r>
              <a:rPr lang="cs-CZ" sz="2500" dirty="0"/>
              <a:t>, DUZP </a:t>
            </a:r>
            <a:r>
              <a:rPr lang="cs-CZ" sz="2500" dirty="0" smtClean="0"/>
              <a:t>25.1.2016</a:t>
            </a:r>
            <a:r>
              <a:rPr lang="cs-CZ" sz="2500" dirty="0"/>
              <a:t>, základ daně </a:t>
            </a:r>
            <a:r>
              <a:rPr lang="cs-CZ" sz="2500" dirty="0" smtClean="0"/>
              <a:t>10.000 </a:t>
            </a:r>
            <a:r>
              <a:rPr lang="cs-CZ" sz="2500" dirty="0"/>
              <a:t>Kč, DPH </a:t>
            </a:r>
            <a:r>
              <a:rPr lang="cs-CZ" sz="2500" dirty="0" smtClean="0"/>
              <a:t>2.100 Kč, sazba 21%</a:t>
            </a:r>
            <a:endParaRPr lang="cs-CZ" sz="2500" dirty="0"/>
          </a:p>
          <a:p>
            <a:endParaRPr lang="cs-CZ" sz="2500" dirty="0"/>
          </a:p>
          <a:p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 </a:t>
            </a:r>
            <a:endParaRPr lang="cs-CZ" dirty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cs-CZ" b="1" i="1" dirty="0" smtClean="0"/>
              <a:t>Odpočet daně z daňových dokladů nad 10 tis. Kč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162184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81331"/>
            <a:ext cx="10972800" cy="374786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kontrolním hlášení je nutné údaje z jednotlivých přijatých daňových dokladů (ze kterých je prováděn odpočet daně) vykázat oddíle B.2.:</a:t>
            </a:r>
          </a:p>
          <a:p>
            <a:endParaRPr lang="cs-CZ" sz="2500" dirty="0" smtClean="0"/>
          </a:p>
          <a:p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b="1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2492896"/>
            <a:ext cx="10849931" cy="158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4226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 případech nárokování poměrné části DPH u nakoupeného zboží, služby, které jsme nakoupili zčásti pro soukromou potřebu a zčásti pro podnikání a uplatňujeme tedy nárok jen v poměrné výši postupujeme takto: </a:t>
            </a:r>
          </a:p>
          <a:p>
            <a:pPr>
              <a:buNone/>
            </a:pPr>
            <a:r>
              <a:rPr lang="cs-CZ" sz="2400" dirty="0" smtClean="0"/>
              <a:t>	</a:t>
            </a:r>
          </a:p>
          <a:p>
            <a:pPr>
              <a:buNone/>
            </a:pPr>
            <a:r>
              <a:rPr lang="cs-CZ" sz="2400" dirty="0" smtClean="0"/>
              <a:t>	Rozhodující je vždy prvotní členění na daňovém dokladu, zda se jedná o plnění </a:t>
            </a:r>
            <a:r>
              <a:rPr lang="cs-CZ" sz="2400" b="1" dirty="0" smtClean="0">
                <a:solidFill>
                  <a:srgbClr val="FF0000"/>
                </a:solidFill>
              </a:rPr>
              <a:t>do</a:t>
            </a:r>
            <a:r>
              <a:rPr lang="cs-CZ" sz="2400" dirty="0" smtClean="0"/>
              <a:t> a </a:t>
            </a:r>
            <a:r>
              <a:rPr lang="cs-CZ" sz="2400" b="1" dirty="0" smtClean="0">
                <a:solidFill>
                  <a:srgbClr val="FF0000"/>
                </a:solidFill>
              </a:rPr>
              <a:t>nad 10.000,- Kč </a:t>
            </a:r>
            <a:r>
              <a:rPr lang="cs-CZ" sz="2400" b="1" dirty="0" smtClean="0"/>
              <a:t>včetně DPH</a:t>
            </a:r>
          </a:p>
          <a:p>
            <a:pPr>
              <a:buNone/>
            </a:pPr>
            <a:endParaRPr lang="cs-CZ" sz="24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 Nárok na odpočet v poměrné výši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692697"/>
            <a:ext cx="10972800" cy="3384375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Příklady:</a:t>
            </a:r>
          </a:p>
          <a:p>
            <a:pPr>
              <a:buNone/>
            </a:pPr>
            <a:r>
              <a:rPr lang="cs-CZ" sz="2400" dirty="0" smtClean="0"/>
              <a:t>	a) nakoupil jsem počítač za Kč 15.600,- vč. DPH (základ daně Kč 12.893,- a 21% DPH Kč 2.707,-), který pro soukromou potřebu využiji ze 33% a pro podnikání ze 67%. Uplatňujete tedy poměr.  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dirty="0" smtClean="0">
                <a:solidFill>
                  <a:srgbClr val="FF0000"/>
                </a:solidFill>
              </a:rPr>
              <a:t>Do KH – oddíl B.2. se uvede JEN uvedená poměrná část ve výši 67% základu a 67% DPH, a ve sloupci „Použit poměr“ zatrhněte volbu ANO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3717032"/>
            <a:ext cx="112805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1384" y="548681"/>
            <a:ext cx="10972800" cy="3888432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b) nakoupil jsem pohonné hmoty v souhrnné částce za dané období ve výši Kč 30.000,- vč. DPH. Žádný jednotlivý nákup (daňový doklad, paragon, …) nepřesáhl částku Kč 10.000,- vč. DPH. PHM jsou pro soukromou potřebu ze 20% a pro podnikání z 80%. Uplatňujete tedy poměr.  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dirty="0" smtClean="0">
                <a:solidFill>
                  <a:srgbClr val="FF0000"/>
                </a:solidFill>
              </a:rPr>
              <a:t>Do KH – oddíl B.3. se uvede souhrnně, poměrná část ve výši 80% základu a 80% DPH. Tj. základ daně Kč 19.834,70 a DPH ve výši Kč 4.165,30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4077072"/>
            <a:ext cx="9144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9736" y="2060848"/>
            <a:ext cx="6408712" cy="5157192"/>
          </a:xfrm>
        </p:spPr>
        <p:txBody>
          <a:bodyPr>
            <a:normAutofit fontScale="92500" lnSpcReduction="10000"/>
          </a:bodyPr>
          <a:lstStyle/>
          <a:p>
            <a:r>
              <a:rPr lang="cs-CZ" sz="2500" dirty="0" smtClean="0"/>
              <a:t>zkušební verze:</a:t>
            </a:r>
          </a:p>
          <a:p>
            <a:pPr marL="0" indent="0">
              <a:buNone/>
            </a:pPr>
            <a:r>
              <a:rPr lang="cs-CZ" sz="2500" dirty="0">
                <a:solidFill>
                  <a:schemeClr val="accent2"/>
                </a:solidFill>
                <a:hlinkClick r:id="rId2"/>
              </a:rPr>
              <a:t>http://</a:t>
            </a:r>
            <a:r>
              <a:rPr lang="cs-CZ" sz="2500" dirty="0" smtClean="0">
                <a:solidFill>
                  <a:schemeClr val="accent2"/>
                </a:solidFill>
                <a:hlinkClick r:id="rId2"/>
              </a:rPr>
              <a:t>mfwwwit-1.mfcr.cz</a:t>
            </a:r>
            <a:endParaRPr lang="cs-CZ" sz="25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r>
              <a:rPr lang="cs-CZ" sz="2500" dirty="0" smtClean="0"/>
              <a:t>ostrá </a:t>
            </a:r>
            <a:r>
              <a:rPr lang="cs-CZ" sz="2500" dirty="0"/>
              <a:t>verze</a:t>
            </a:r>
            <a:r>
              <a:rPr lang="cs-CZ" sz="2500" dirty="0" smtClean="0"/>
              <a:t>:</a:t>
            </a:r>
          </a:p>
          <a:p>
            <a:pPr marL="0" indent="0">
              <a:buNone/>
            </a:pPr>
            <a:r>
              <a:rPr lang="cs-CZ" sz="2500" dirty="0" smtClean="0">
                <a:hlinkClick r:id="rId3"/>
              </a:rPr>
              <a:t>www.daneelektronicky.cz</a:t>
            </a:r>
            <a:endParaRPr lang="cs-CZ" sz="2500" dirty="0" smtClean="0"/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Formulář kontrolního hlášení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75615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81331"/>
            <a:ext cx="10972800" cy="53766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3100" dirty="0" smtClean="0"/>
              <a:t>v daňovém přiznání za 01/2016 uplatní plátce odpočet daně z jednotlivých daňových dokladů (může se jednat o zjednodušené daňové doklady) </a:t>
            </a:r>
            <a:r>
              <a:rPr lang="cs-CZ" sz="3100" b="1" dirty="0" smtClean="0"/>
              <a:t>do 10 tis. Kč včetně DPH</a:t>
            </a:r>
            <a:r>
              <a:rPr lang="cs-CZ" sz="3100" dirty="0" smtClean="0"/>
              <a:t>, ze kterých </a:t>
            </a:r>
            <a:r>
              <a:rPr lang="cs-CZ" sz="3100" b="1" dirty="0" smtClean="0"/>
              <a:t>celkový odpočet </a:t>
            </a:r>
            <a:r>
              <a:rPr lang="cs-CZ" sz="3100" dirty="0" smtClean="0"/>
              <a:t>daně činí: </a:t>
            </a:r>
          </a:p>
          <a:p>
            <a:pPr marL="0" indent="0">
              <a:buNone/>
            </a:pPr>
            <a:endParaRPr lang="cs-CZ" sz="3100" dirty="0" smtClean="0"/>
          </a:p>
          <a:p>
            <a:r>
              <a:rPr lang="cs-CZ" sz="3100" dirty="0" smtClean="0"/>
              <a:t>odpočet daně 10.500 Kč ze základu daně 50.000 Kč (základní sazba daně)</a:t>
            </a:r>
          </a:p>
          <a:p>
            <a:endParaRPr lang="cs-CZ" sz="3100" dirty="0" smtClean="0"/>
          </a:p>
          <a:p>
            <a:pPr>
              <a:buNone/>
            </a:pPr>
            <a:r>
              <a:rPr lang="cs-CZ" sz="3100" dirty="0" smtClean="0"/>
              <a:t>    Jedná se o souhrn daňových dokladů, paragonů, účtenek (při splnění obecných náležitostí). Nakoupeno od plátce, náležitosti na dokladu, </a:t>
            </a:r>
            <a:r>
              <a:rPr lang="cs-CZ" sz="3100" dirty="0" err="1" smtClean="0"/>
              <a:t>apod</a:t>
            </a:r>
            <a:r>
              <a:rPr lang="cs-CZ" sz="3100" dirty="0" smtClean="0"/>
              <a:t> …</a:t>
            </a:r>
          </a:p>
          <a:p>
            <a:pPr>
              <a:buNone/>
            </a:pPr>
            <a:endParaRPr lang="cs-CZ" sz="2500" dirty="0"/>
          </a:p>
          <a:p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 </a:t>
            </a:r>
            <a:endParaRPr lang="cs-CZ" dirty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cs-CZ" b="1" i="1" dirty="0" smtClean="0"/>
              <a:t>Odpočet daně z daňových dokladů do 10 tis. Kč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4194191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81331"/>
            <a:ext cx="10972800" cy="381987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odpočet daně z jednotlivých dokladů do 10 tis. Kč je vykázán v oddíle B.3. souhrnně:</a:t>
            </a:r>
          </a:p>
          <a:p>
            <a:pPr marL="0" indent="0">
              <a:buNone/>
            </a:pPr>
            <a:endParaRPr lang="cs-CZ" sz="2500" dirty="0" smtClean="0"/>
          </a:p>
          <a:p>
            <a:endParaRPr lang="cs-CZ" sz="2500" dirty="0"/>
          </a:p>
          <a:p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 </a:t>
            </a:r>
            <a:endParaRPr lang="cs-CZ" dirty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2868613"/>
            <a:ext cx="1113313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8524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336" y="1527048"/>
            <a:ext cx="11526312" cy="4638256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 smtClean="0"/>
              <a:t>v oddíle C se automaticky doplní údaje, které musí odpovídat příslušným řádkům daňového přiznání za 01/2016, v daném případě jde o řádky 2, 40 a 41 daňového přiznání:</a:t>
            </a:r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endParaRPr lang="cs-CZ" sz="2500" dirty="0" smtClean="0"/>
          </a:p>
          <a:p>
            <a:endParaRPr lang="cs-CZ" sz="2500" dirty="0"/>
          </a:p>
          <a:p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 </a:t>
            </a:r>
            <a:endParaRPr lang="cs-CZ" dirty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b="1" i="1" dirty="0" smtClean="0"/>
              <a:t>Kontrolní část C</a:t>
            </a:r>
            <a:endParaRPr lang="cs-CZ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2852936"/>
            <a:ext cx="7600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326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336" y="1527048"/>
            <a:ext cx="11526312" cy="4638256"/>
          </a:xfrm>
        </p:spPr>
        <p:txBody>
          <a:bodyPr>
            <a:normAutofit fontScale="92500" lnSpcReduction="20000"/>
          </a:bodyPr>
          <a:lstStyle/>
          <a:p>
            <a:r>
              <a:rPr lang="cs-CZ" sz="2500" dirty="0" smtClean="0"/>
              <a:t>údaje z části C kontrolního hlášení musí odpovídat údajům z daňového přiznání za stejné období:</a:t>
            </a:r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endParaRPr lang="cs-CZ" sz="2500" dirty="0" smtClean="0"/>
          </a:p>
          <a:p>
            <a:endParaRPr lang="cs-CZ" sz="2500" dirty="0"/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 </a:t>
            </a:r>
            <a:endParaRPr lang="cs-CZ" dirty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b="1" i="1" dirty="0" smtClean="0"/>
              <a:t>Ověření s daňovým přiznáním</a:t>
            </a:r>
            <a:endParaRPr lang="cs-CZ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336" y="2462072"/>
            <a:ext cx="10374184" cy="15627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773" y="4454979"/>
            <a:ext cx="10374747" cy="1653660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7968208" y="3573016"/>
            <a:ext cx="86409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456040" y="5373222"/>
            <a:ext cx="720080" cy="2313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312024" y="5661248"/>
            <a:ext cx="864096" cy="429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8112224" y="3645024"/>
            <a:ext cx="648072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9552384" y="3645024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040216" y="5373216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040216" y="5733256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6672064" y="5373216"/>
            <a:ext cx="432048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6456040" y="5733256"/>
            <a:ext cx="648072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91663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336" y="1527048"/>
            <a:ext cx="11526312" cy="4638256"/>
          </a:xfrm>
        </p:spPr>
        <p:txBody>
          <a:bodyPr>
            <a:normAutofit fontScale="92500" lnSpcReduction="10000"/>
          </a:bodyPr>
          <a:lstStyle/>
          <a:p>
            <a:r>
              <a:rPr lang="cs-CZ" sz="2500" dirty="0" smtClean="0"/>
              <a:t>v závěrečné části si můžeme překontrolovat chyby v podání, vytisknout kontrolní opis a zejména kontrolní hlášení odeslat</a:t>
            </a:r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endParaRPr lang="cs-CZ" sz="2500" dirty="0" smtClean="0"/>
          </a:p>
          <a:p>
            <a:endParaRPr lang="cs-CZ" sz="2500" dirty="0"/>
          </a:p>
          <a:p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 </a:t>
            </a:r>
            <a:endParaRPr lang="cs-CZ" dirty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b="1" i="1" dirty="0" smtClean="0"/>
              <a:t>Závěrečná část</a:t>
            </a:r>
            <a:endParaRPr lang="cs-CZ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667" y="2492896"/>
            <a:ext cx="10058400" cy="3797370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371668" y="5661248"/>
            <a:ext cx="1547869" cy="629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87201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1628800"/>
            <a:ext cx="11526312" cy="54452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8000" b="1" dirty="0" smtClean="0"/>
              <a:t>Kontrolní hlášení můžeme podat</a:t>
            </a:r>
            <a:r>
              <a:rPr lang="cs-CZ" sz="8000" dirty="0" smtClean="0"/>
              <a:t>:</a:t>
            </a:r>
          </a:p>
          <a:p>
            <a:pPr marL="0" indent="0">
              <a:buNone/>
            </a:pPr>
            <a:endParaRPr lang="cs-CZ" sz="8000" dirty="0" smtClean="0"/>
          </a:p>
          <a:p>
            <a:r>
              <a:rPr lang="cs-CZ" sz="8000" dirty="0" smtClean="0"/>
              <a:t>jako nepodepsané (vygenerování e-tiskopisu, který do 5 dnů a zároveň nejpozději do termínu pro podání kontrolního hlášení musíme podat na podatelně Finančního úřadu)</a:t>
            </a:r>
          </a:p>
          <a:p>
            <a:endParaRPr lang="cs-CZ" sz="2000" dirty="0" smtClean="0"/>
          </a:p>
          <a:p>
            <a:r>
              <a:rPr lang="cs-CZ" sz="8000" dirty="0" smtClean="0"/>
              <a:t>s ověřením identity přihlášením do datové schránky </a:t>
            </a:r>
          </a:p>
          <a:p>
            <a:endParaRPr lang="cs-CZ" sz="2000" dirty="0" smtClean="0"/>
          </a:p>
          <a:p>
            <a:r>
              <a:rPr lang="cs-CZ" sz="8000" dirty="0" smtClean="0"/>
              <a:t>podepsané kvalifikovaným certifikátem (nutný „elektronický“ podpis)</a:t>
            </a:r>
          </a:p>
          <a:p>
            <a:endParaRPr lang="cs-CZ" sz="8000" dirty="0" smtClean="0"/>
          </a:p>
          <a:p>
            <a:endParaRPr lang="cs-CZ" sz="8000" dirty="0" smtClean="0"/>
          </a:p>
          <a:p>
            <a:pPr marL="0" indent="0">
              <a:buNone/>
            </a:pPr>
            <a:r>
              <a:rPr lang="cs-CZ" sz="8000" dirty="0" smtClean="0"/>
              <a:t> </a:t>
            </a:r>
            <a:endParaRPr lang="cs-CZ" sz="8000" dirty="0"/>
          </a:p>
          <a:p>
            <a:endParaRPr lang="cs-CZ" sz="80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b="1" i="1" dirty="0" smtClean="0"/>
              <a:t>Podání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3492366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68" y="1196752"/>
            <a:ext cx="11526312" cy="54452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sz="8000" dirty="0" smtClean="0"/>
          </a:p>
          <a:p>
            <a:r>
              <a:rPr lang="cs-CZ" sz="8000" dirty="0" smtClean="0"/>
              <a:t>Vytiskneme E-tiskopis, podepíšeme a podáme na podatelnu úřadu nebo odešleme poštou. </a:t>
            </a:r>
          </a:p>
          <a:p>
            <a:pPr>
              <a:buNone/>
            </a:pPr>
            <a:r>
              <a:rPr lang="cs-CZ" sz="8000" dirty="0" smtClean="0"/>
              <a:t>	</a:t>
            </a:r>
          </a:p>
          <a:p>
            <a:pPr>
              <a:buNone/>
            </a:pPr>
            <a:r>
              <a:rPr lang="cs-CZ" sz="8000" b="1" dirty="0" smtClean="0"/>
              <a:t>	Pozor na termín podání</a:t>
            </a:r>
            <a:r>
              <a:rPr lang="cs-CZ" sz="8000" dirty="0" smtClean="0"/>
              <a:t>. E-tiskopis kontrolního hlášení musí být podán nejpozději 25. den následujícího měsíce (na rozdíl u přiznání k DPH. </a:t>
            </a:r>
          </a:p>
          <a:p>
            <a:pPr>
              <a:buNone/>
            </a:pPr>
            <a:r>
              <a:rPr lang="cs-CZ" sz="8000" dirty="0" smtClean="0"/>
              <a:t>	- Podáte-li kontrolní hlášení za leden dne 18. února, pak E-tiskopis musíte doručit do 5 dnů, tj. do 23. února.</a:t>
            </a:r>
          </a:p>
          <a:p>
            <a:pPr>
              <a:buNone/>
            </a:pPr>
            <a:r>
              <a:rPr lang="cs-CZ" sz="8000" dirty="0" smtClean="0"/>
              <a:t>	- Podáte-li kontrolní hlášení za leden dne 24. února, pak E-tiskopis musíte doručit nejpozději 25. února.</a:t>
            </a:r>
          </a:p>
          <a:p>
            <a:pPr>
              <a:buNone/>
            </a:pPr>
            <a:endParaRPr lang="cs-CZ" sz="8000" dirty="0" smtClean="0"/>
          </a:p>
          <a:p>
            <a:pPr>
              <a:buNone/>
            </a:pPr>
            <a:endParaRPr lang="cs-CZ" sz="8000" dirty="0" smtClean="0"/>
          </a:p>
          <a:p>
            <a:pPr>
              <a:buNone/>
            </a:pPr>
            <a:r>
              <a:rPr lang="cs-CZ" sz="8000" dirty="0" smtClean="0"/>
              <a:t>	E-tiskopis se generuje dle stejného postupu jako u podání přiznání k dani z přidané hodnoty. </a:t>
            </a:r>
          </a:p>
          <a:p>
            <a:pPr marL="0" indent="0">
              <a:buNone/>
            </a:pPr>
            <a:endParaRPr lang="cs-CZ" sz="8000" dirty="0" smtClean="0"/>
          </a:p>
          <a:p>
            <a:pPr marL="0" indent="0">
              <a:buNone/>
            </a:pPr>
            <a:endParaRPr lang="cs-CZ" sz="8000" i="1" dirty="0" smtClean="0"/>
          </a:p>
          <a:p>
            <a:endParaRPr lang="cs-CZ" sz="8000" dirty="0"/>
          </a:p>
          <a:p>
            <a:endParaRPr lang="cs-CZ" sz="8000" dirty="0" smtClean="0"/>
          </a:p>
          <a:p>
            <a:pPr marL="0" indent="0">
              <a:buNone/>
            </a:pPr>
            <a:r>
              <a:rPr lang="cs-CZ" sz="8000" dirty="0" smtClean="0"/>
              <a:t> </a:t>
            </a:r>
            <a:endParaRPr lang="cs-CZ" sz="8000" dirty="0"/>
          </a:p>
          <a:p>
            <a:endParaRPr lang="cs-CZ" sz="80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i="1" dirty="0" smtClean="0"/>
              <a:t>Podání „jako nepodepsané“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3492366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68" y="1196752"/>
            <a:ext cx="11526312" cy="544522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cs-CZ" sz="8000" dirty="0" smtClean="0"/>
          </a:p>
          <a:p>
            <a:pPr>
              <a:buNone/>
            </a:pPr>
            <a:endParaRPr lang="cs-CZ" sz="8000" dirty="0" smtClean="0"/>
          </a:p>
          <a:p>
            <a:pPr>
              <a:buNone/>
            </a:pPr>
            <a:endParaRPr lang="cs-CZ" sz="8000" dirty="0" smtClean="0"/>
          </a:p>
          <a:p>
            <a:pPr>
              <a:buNone/>
            </a:pPr>
            <a:r>
              <a:rPr lang="cs-CZ" sz="8000" dirty="0" smtClean="0"/>
              <a:t>	</a:t>
            </a:r>
          </a:p>
          <a:p>
            <a:pPr marL="0" indent="0">
              <a:buNone/>
            </a:pPr>
            <a:endParaRPr lang="cs-CZ" sz="8000" i="1" dirty="0" smtClean="0"/>
          </a:p>
          <a:p>
            <a:endParaRPr lang="cs-CZ" sz="8000" dirty="0"/>
          </a:p>
          <a:p>
            <a:endParaRPr lang="cs-CZ" sz="8000" dirty="0" smtClean="0"/>
          </a:p>
          <a:p>
            <a:pPr marL="0" indent="0">
              <a:buNone/>
            </a:pPr>
            <a:r>
              <a:rPr lang="cs-CZ" sz="8000" dirty="0" smtClean="0"/>
              <a:t> </a:t>
            </a:r>
            <a:endParaRPr lang="cs-CZ" sz="8000" dirty="0"/>
          </a:p>
          <a:p>
            <a:endParaRPr lang="cs-CZ" sz="80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i="1" dirty="0" smtClean="0"/>
              <a:t>Podání „s ověřením identity do DS“</a:t>
            </a:r>
            <a:endParaRPr lang="cs-CZ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76" y="1556792"/>
            <a:ext cx="11497912" cy="30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366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3392" y="1196752"/>
            <a:ext cx="10972800" cy="1944215"/>
          </a:xfrm>
        </p:spPr>
        <p:txBody>
          <a:bodyPr>
            <a:normAutofit fontScale="47500" lnSpcReduction="20000"/>
          </a:bodyPr>
          <a:lstStyle/>
          <a:p>
            <a:r>
              <a:rPr lang="cs-CZ" sz="3800" dirty="0" smtClean="0"/>
              <a:t>vyplněním přístupových údajů do datové schránky a kontrolního kódu budeme mít kontrolní hlášení odeslané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 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440" y="2060848"/>
            <a:ext cx="6120680" cy="3428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484784"/>
            <a:ext cx="11477544" cy="4614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Klikněte na „ELEKTRONICKÁ PODÁNÍ“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4000" b="1" i="1" dirty="0" smtClean="0"/>
              <a:t>zkušební verze</a:t>
            </a:r>
            <a:endParaRPr lang="cs-CZ" sz="4000" b="1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2276878"/>
            <a:ext cx="11737304" cy="4145489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1271464" y="4509120"/>
            <a:ext cx="4104456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3546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484784"/>
            <a:ext cx="11477544" cy="4614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Vybereme</a:t>
            </a:r>
            <a:r>
              <a:rPr lang="cs-CZ" sz="2500" dirty="0" smtClean="0"/>
              <a:t> „ELEKTRONICKÉ FORMULÁŘE“</a:t>
            </a:r>
            <a:endParaRPr lang="cs-CZ" sz="2500" dirty="0"/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4400" i="1" dirty="0" smtClean="0"/>
              <a:t>zkušební</a:t>
            </a:r>
            <a:r>
              <a:rPr lang="cs-CZ" sz="4000" i="1" dirty="0" smtClean="0"/>
              <a:t> verze</a:t>
            </a:r>
            <a:endParaRPr lang="cs-CZ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340" y="2132856"/>
            <a:ext cx="11477433" cy="2664296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487488" y="3861048"/>
            <a:ext cx="2448272" cy="6480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002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484784"/>
            <a:ext cx="11477544" cy="4614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Dále vybereme „Kontrolní hlášení“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4400" i="1" dirty="0" smtClean="0"/>
              <a:t>zkušební verze</a:t>
            </a:r>
            <a:endParaRPr lang="cs-CZ" b="1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2348880"/>
            <a:ext cx="11737304" cy="3962836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623392" y="4797152"/>
            <a:ext cx="2736304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481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484784"/>
            <a:ext cx="11477544" cy="4614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Můžeme načíst uložený soubor nebo začít vyplňovat formulář.</a:t>
            </a:r>
          </a:p>
          <a:p>
            <a:pPr marL="0" indent="0">
              <a:buNone/>
            </a:pPr>
            <a:r>
              <a:rPr lang="cs-CZ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našem případě – klikneme na „Další stránka“ nebo „Záhlaví“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4400" i="1" dirty="0" smtClean="0"/>
              <a:t>zkušební verze-</a:t>
            </a:r>
            <a:r>
              <a:rPr lang="cs-CZ" b="1" i="1" dirty="0" smtClean="0"/>
              <a:t>Úvodní stránka</a:t>
            </a:r>
            <a:endParaRPr lang="cs-CZ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2420888"/>
            <a:ext cx="10374688" cy="392865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8904312" y="2924944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4"/>
          <p:cNvSpPr/>
          <p:nvPr/>
        </p:nvSpPr>
        <p:spPr>
          <a:xfrm>
            <a:off x="8760296" y="5661248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4"/>
          <p:cNvSpPr/>
          <p:nvPr/>
        </p:nvSpPr>
        <p:spPr>
          <a:xfrm>
            <a:off x="191344" y="5589240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731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9456" y="1196752"/>
            <a:ext cx="1054144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2500" u="sng" dirty="0" smtClean="0"/>
              <a:t>V záhlaví (další snímek) vyplníme</a:t>
            </a:r>
            <a:r>
              <a:rPr lang="cs-CZ" sz="2500" dirty="0" smtClean="0"/>
              <a:t>:</a:t>
            </a:r>
          </a:p>
          <a:p>
            <a:pPr marL="0" indent="0">
              <a:buNone/>
            </a:pPr>
            <a:endParaRPr lang="cs-CZ" sz="2500" dirty="0" smtClean="0"/>
          </a:p>
          <a:p>
            <a:r>
              <a:rPr lang="cs-CZ" sz="2500" dirty="0" smtClean="0"/>
              <a:t>finanční úřad a jeho územní pracoviště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2500" dirty="0" smtClean="0"/>
              <a:t>své DIČ</a:t>
            </a:r>
          </a:p>
          <a:p>
            <a:endParaRPr lang="cs-CZ" sz="700" dirty="0" smtClean="0"/>
          </a:p>
          <a:p>
            <a:r>
              <a:rPr lang="cs-CZ" sz="2500" dirty="0" smtClean="0"/>
              <a:t>ve formuláři ponecháme přednastaveno „řádné kontrolní hlášení“</a:t>
            </a:r>
          </a:p>
          <a:p>
            <a:endParaRPr lang="cs-CZ" sz="700" dirty="0" smtClean="0"/>
          </a:p>
          <a:p>
            <a:r>
              <a:rPr lang="cs-CZ" sz="2500" dirty="0" smtClean="0"/>
              <a:t>vyplníme období, ze které kontrolní hlášení podáváme</a:t>
            </a:r>
          </a:p>
          <a:p>
            <a:endParaRPr lang="cs-CZ" sz="700" dirty="0" smtClean="0"/>
          </a:p>
          <a:p>
            <a:r>
              <a:rPr lang="cs-CZ" sz="2500" dirty="0" smtClean="0"/>
              <a:t>vyplníme datum vyhotovení (u kontrolního hlášení za 01/2016 musí být zadáno datum 1.2.2016 či pozdější)</a:t>
            </a:r>
          </a:p>
          <a:p>
            <a:endParaRPr lang="cs-CZ" sz="800" dirty="0" smtClean="0"/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i="1" dirty="0" smtClean="0"/>
              <a:t> </a:t>
            </a:r>
            <a:r>
              <a:rPr lang="cs-CZ" sz="2800" b="1" i="1" dirty="0" smtClean="0"/>
              <a:t>stránka</a:t>
            </a:r>
            <a:r>
              <a:rPr lang="cs-CZ" b="1" i="1" dirty="0" smtClean="0"/>
              <a:t> Záhlaví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100977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07368" y="188644"/>
            <a:ext cx="1123324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C00000"/>
              </a:buClr>
              <a:buSzPct val="85000"/>
              <a:buFont typeface="Wingdings 2"/>
              <a:buChar char=""/>
            </a:pPr>
            <a:endParaRPr lang="cs-CZ" sz="2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C00000"/>
              </a:buClr>
              <a:buSzPct val="85000"/>
            </a:pPr>
            <a:endParaRPr lang="cs-CZ" sz="2400" dirty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C00000"/>
              </a:buClr>
              <a:buSzPct val="85000"/>
              <a:buFont typeface="Wingdings 2"/>
              <a:buChar char=""/>
            </a:pPr>
            <a:endParaRPr lang="cs-CZ" sz="2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556792"/>
            <a:ext cx="1130019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839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124744"/>
            <a:ext cx="11477544" cy="4974304"/>
          </a:xfrm>
        </p:spPr>
        <p:txBody>
          <a:bodyPr>
            <a:normAutofit lnSpcReduction="10000"/>
          </a:bodyPr>
          <a:lstStyle/>
          <a:p>
            <a:endParaRPr lang="cs-CZ" sz="2500" dirty="0" smtClean="0"/>
          </a:p>
          <a:p>
            <a:endParaRPr lang="cs-CZ" sz="2500" dirty="0" smtClean="0"/>
          </a:p>
          <a:p>
            <a:r>
              <a:rPr lang="cs-CZ" sz="2500" dirty="0" smtClean="0"/>
              <a:t>Přejdeme na další stránku (tlačítkem „Další stránka“ nebo výběrem stránky „Plátce“)</a:t>
            </a:r>
          </a:p>
          <a:p>
            <a:endParaRPr lang="cs-CZ" sz="500" dirty="0" smtClean="0"/>
          </a:p>
          <a:p>
            <a:r>
              <a:rPr lang="cs-CZ" sz="2500" dirty="0" smtClean="0"/>
              <a:t>vyplníme příslušné relevantní údaji o plátci a o osobě podávající kontrolní hlášení. Doporučuji používat tlačítko „Vybrat“ a údaje doplnit dle číselníku daňové správy.</a:t>
            </a:r>
            <a:endParaRPr lang="cs-CZ" sz="2500" dirty="0"/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i="1" dirty="0" smtClean="0"/>
              <a:t> </a:t>
            </a:r>
            <a:r>
              <a:rPr lang="cs-CZ" sz="1800" i="1" dirty="0" smtClean="0"/>
              <a:t>stránka</a:t>
            </a:r>
            <a:r>
              <a:rPr lang="cs-CZ" sz="4400" i="1" dirty="0" smtClean="0"/>
              <a:t> </a:t>
            </a:r>
            <a:r>
              <a:rPr lang="cs-CZ" b="1" i="1" dirty="0" smtClean="0"/>
              <a:t>„Plátce“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779052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11236</TotalTime>
  <Words>851</Words>
  <Application>Microsoft Office PowerPoint</Application>
  <PresentationFormat>Vlastní</PresentationFormat>
  <Paragraphs>285</Paragraphs>
  <Slides>28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  <vt:variant>
        <vt:lpstr>Vlastní prezentace</vt:lpstr>
      </vt:variant>
      <vt:variant>
        <vt:i4>1</vt:i4>
      </vt:variant>
    </vt:vector>
  </HeadingPairs>
  <TitlesOfParts>
    <vt:vector size="31" baseType="lpstr">
      <vt:lpstr>Shluk</vt:lpstr>
      <vt:lpstr>1_Shluk</vt:lpstr>
      <vt:lpstr>Jak na kontrolní hlášení (KH)  </vt:lpstr>
      <vt:lpstr>Formulář kontrolního hlášení</vt:lpstr>
      <vt:lpstr>zkušební verze</vt:lpstr>
      <vt:lpstr>zkušební verze</vt:lpstr>
      <vt:lpstr>zkušební verze</vt:lpstr>
      <vt:lpstr>zkušební verze-Úvodní stránka</vt:lpstr>
      <vt:lpstr> stránka Záhlaví</vt:lpstr>
      <vt:lpstr>Snímek 8</vt:lpstr>
      <vt:lpstr> stránka „Plátce“</vt:lpstr>
      <vt:lpstr>Snímek 10</vt:lpstr>
      <vt:lpstr>vlastní obsah KH</vt:lpstr>
      <vt:lpstr> Příklad</vt:lpstr>
      <vt:lpstr>Poskytnutí služby – plnění nad 10 tis. Kč </vt:lpstr>
      <vt:lpstr>Snímek 14</vt:lpstr>
      <vt:lpstr>Odpočet daně z daňových dokladů nad 10 tis. Kč</vt:lpstr>
      <vt:lpstr>Snímek 16</vt:lpstr>
      <vt:lpstr> Nárok na odpočet v poměrné výši</vt:lpstr>
      <vt:lpstr>Snímek 18</vt:lpstr>
      <vt:lpstr>Snímek 19</vt:lpstr>
      <vt:lpstr>Odpočet daně z daňových dokladů do 10 tis. Kč</vt:lpstr>
      <vt:lpstr>Snímek 21</vt:lpstr>
      <vt:lpstr>Kontrolní část C</vt:lpstr>
      <vt:lpstr>Ověření s daňovým přiznáním</vt:lpstr>
      <vt:lpstr>Závěrečná část</vt:lpstr>
      <vt:lpstr>Podání</vt:lpstr>
      <vt:lpstr>Podání „jako nepodepsané“</vt:lpstr>
      <vt:lpstr>Podání „s ověřením identity do DS“</vt:lpstr>
      <vt:lpstr>Snímek 28</vt:lpstr>
      <vt:lpstr>Vlastní prezentace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Táta</dc:creator>
  <cp:lastModifiedBy>admin</cp:lastModifiedBy>
  <cp:revision>2491</cp:revision>
  <dcterms:created xsi:type="dcterms:W3CDTF">2013-10-07T18:14:40Z</dcterms:created>
  <dcterms:modified xsi:type="dcterms:W3CDTF">2016-01-01T20:48:08Z</dcterms:modified>
</cp:coreProperties>
</file>